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8" r:id="rId3"/>
    <p:sldId id="259" r:id="rId4"/>
    <p:sldId id="261" r:id="rId5"/>
    <p:sldId id="297" r:id="rId6"/>
    <p:sldId id="310" r:id="rId7"/>
    <p:sldId id="284" r:id="rId8"/>
    <p:sldId id="299" r:id="rId9"/>
    <p:sldId id="290" r:id="rId10"/>
    <p:sldId id="309" r:id="rId11"/>
    <p:sldId id="302" r:id="rId12"/>
    <p:sldId id="303" r:id="rId13"/>
    <p:sldId id="294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58" d="100"/>
          <a:sy n="58" d="100"/>
        </p:scale>
        <p:origin x="9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na's%20Laptop\Desktop\Bean_Lab\Staph-PA\Thesis\Phenotype%20Stack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na's%20Laptop\Desktop\Bean_Lab\Staph-PA\Thesis\Phenotype%20Stack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'Swarming Final'!$N$39</c:f>
              <c:strCache>
                <c:ptCount val="1"/>
                <c:pt idx="0">
                  <c:v>SA12600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'Swarming Final'!$C$42:$F$42</c15:sqref>
                    </c15:fullRef>
                  </c:ext>
                </c:extLst>
                <c:f>'Swarming Final'!$E$42:$F$42</c:f>
                <c:numCache>
                  <c:formatCode>General</c:formatCode>
                  <c:ptCount val="2"/>
                  <c:pt idx="0">
                    <c:v>0.20816659994661141</c:v>
                  </c:pt>
                  <c:pt idx="1">
                    <c:v>0.20816659994661341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'Swarming Final'!$C$42:$F$42</c15:sqref>
                    </c15:fullRef>
                  </c:ext>
                </c:extLst>
                <c:f>'Swarming Final'!$E$42:$F$42</c:f>
                <c:numCache>
                  <c:formatCode>General</c:formatCode>
                  <c:ptCount val="2"/>
                  <c:pt idx="0">
                    <c:v>0.20816659994661141</c:v>
                  </c:pt>
                  <c:pt idx="1">
                    <c:v>0.20816659994661341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extLst>
                <c:ext xmlns:c15="http://schemas.microsoft.com/office/drawing/2012/chart" uri="{02D57815-91ED-43cb-92C2-25804820EDAC}">
                  <c15:fullRef>
                    <c15:sqref>'Swarming Final'!$O$37:$R$38</c15:sqref>
                  </c15:fullRef>
                </c:ext>
              </c:extLst>
              <c:f>'Swarming Final'!$Q$37:$R$38</c:f>
              <c:multiLvlStrCache>
                <c:ptCount val="2"/>
                <c:lvl>
                  <c:pt idx="0">
                    <c:v>PA14 </c:v>
                  </c:pt>
                  <c:pt idx="1">
                    <c:v>PAO1 </c:v>
                  </c:pt>
                </c:lvl>
                <c:lvl>
                  <c:pt idx="0">
                    <c:v>48 hour SA Lawns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'Swarming Final'!$O$39:$R$39</c15:sqref>
                  </c15:fullRef>
                </c:ext>
              </c:extLst>
              <c:f>'Swarming Final'!$Q$39:$R$39</c:f>
              <c:numCache>
                <c:formatCode>General</c:formatCode>
                <c:ptCount val="2"/>
                <c:pt idx="0">
                  <c:v>1.4333333333333336</c:v>
                </c:pt>
                <c:pt idx="1">
                  <c:v>0.56666666666666676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2-46AE-8122-400D2F352028}"/>
            </c:ext>
          </c:extLst>
        </c:ser>
        <c:ser>
          <c:idx val="1"/>
          <c:order val="1"/>
          <c:tx>
            <c:strRef>
              <c:f>'Swarming Final'!$N$40</c:f>
              <c:strCache>
                <c:ptCount val="1"/>
                <c:pt idx="0">
                  <c:v>SA29213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'Swarming Final'!$C$43:$F$43</c15:sqref>
                    </c15:fullRef>
                  </c:ext>
                </c:extLst>
                <c:f>'Swarming Final'!$E$43:$F$43</c:f>
                <c:numCache>
                  <c:formatCode>General</c:formatCode>
                  <c:ptCount val="2"/>
                  <c:pt idx="0">
                    <c:v>5.7735026918962519E-2</c:v>
                  </c:pt>
                  <c:pt idx="1">
                    <c:v>5.7735026918963241E-2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'Swarming Final'!$C$43:$F$43</c15:sqref>
                    </c15:fullRef>
                  </c:ext>
                </c:extLst>
                <c:f>'Swarming Final'!$E$43:$F$43</c:f>
                <c:numCache>
                  <c:formatCode>General</c:formatCode>
                  <c:ptCount val="2"/>
                  <c:pt idx="0">
                    <c:v>5.7735026918962519E-2</c:v>
                  </c:pt>
                  <c:pt idx="1">
                    <c:v>5.7735026918963241E-2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extLst>
                <c:ext xmlns:c15="http://schemas.microsoft.com/office/drawing/2012/chart" uri="{02D57815-91ED-43cb-92C2-25804820EDAC}">
                  <c15:fullRef>
                    <c15:sqref>'Swarming Final'!$O$37:$R$38</c15:sqref>
                  </c15:fullRef>
                </c:ext>
              </c:extLst>
              <c:f>'Swarming Final'!$Q$37:$R$38</c:f>
              <c:multiLvlStrCache>
                <c:ptCount val="2"/>
                <c:lvl>
                  <c:pt idx="0">
                    <c:v>PA14 </c:v>
                  </c:pt>
                  <c:pt idx="1">
                    <c:v>PAO1 </c:v>
                  </c:pt>
                </c:lvl>
                <c:lvl>
                  <c:pt idx="0">
                    <c:v>48 hour SA Lawns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'Swarming Final'!$O$40:$R$40</c15:sqref>
                  </c15:fullRef>
                </c:ext>
              </c:extLst>
              <c:f>'Swarming Final'!$Q$40:$R$40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0.46666666666666662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D2-46AE-8122-400D2F352028}"/>
            </c:ext>
          </c:extLst>
        </c:ser>
        <c:ser>
          <c:idx val="2"/>
          <c:order val="2"/>
          <c:tx>
            <c:strRef>
              <c:f>'Swarming Final'!$N$41</c:f>
              <c:strCache>
                <c:ptCount val="1"/>
                <c:pt idx="0">
                  <c:v>LB Lennox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'Swarming Final'!$C$44:$F$44</c15:sqref>
                    </c15:fullRef>
                  </c:ext>
                </c:extLst>
                <c:f>'Swarming Final'!$E$44:$F$44</c:f>
                <c:numCache>
                  <c:formatCode>General</c:formatCode>
                  <c:ptCount val="2"/>
                  <c:pt idx="0">
                    <c:v>0.27537852736430729</c:v>
                  </c:pt>
                  <c:pt idx="1">
                    <c:v>9.9999999999999978E-2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'Swarming Final'!$C$44:$F$44</c15:sqref>
                    </c15:fullRef>
                  </c:ext>
                </c:extLst>
                <c:f>'Swarming Final'!$E$44:$F$44</c:f>
                <c:numCache>
                  <c:formatCode>General</c:formatCode>
                  <c:ptCount val="2"/>
                  <c:pt idx="0">
                    <c:v>0.27537852736430729</c:v>
                  </c:pt>
                  <c:pt idx="1">
                    <c:v>9.9999999999999978E-2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extLst>
                <c:ext xmlns:c15="http://schemas.microsoft.com/office/drawing/2012/chart" uri="{02D57815-91ED-43cb-92C2-25804820EDAC}">
                  <c15:fullRef>
                    <c15:sqref>'Swarming Final'!$O$37:$R$38</c15:sqref>
                  </c15:fullRef>
                </c:ext>
              </c:extLst>
              <c:f>'Swarming Final'!$Q$37:$R$38</c:f>
              <c:multiLvlStrCache>
                <c:ptCount val="2"/>
                <c:lvl>
                  <c:pt idx="0">
                    <c:v>PA14 </c:v>
                  </c:pt>
                  <c:pt idx="1">
                    <c:v>PAO1 </c:v>
                  </c:pt>
                </c:lvl>
                <c:lvl>
                  <c:pt idx="0">
                    <c:v>48 hour SA Lawns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'Swarming Final'!$O$41:$R$41</c15:sqref>
                  </c15:fullRef>
                </c:ext>
              </c:extLst>
              <c:f>'Swarming Final'!$Q$41:$R$41</c:f>
              <c:numCache>
                <c:formatCode>General</c:formatCode>
                <c:ptCount val="2"/>
                <c:pt idx="0">
                  <c:v>2.1833333333333331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D2-46AE-8122-400D2F352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312144"/>
        <c:axId val="561307552"/>
      </c:barChart>
      <c:catAx>
        <c:axId val="561312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 Strains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307552"/>
        <c:crosses val="autoZero"/>
        <c:auto val="1"/>
        <c:lblAlgn val="ctr"/>
        <c:lblOffset val="100"/>
        <c:noMultiLvlLbl val="0"/>
      </c:catAx>
      <c:valAx>
        <c:axId val="56130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13 h radius measurement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312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Antibiotic (128 µg/mL) 48 h SA Lawn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'Antibiotic Resistance'!$B$18</c:f>
              <c:strCache>
                <c:ptCount val="1"/>
                <c:pt idx="0">
                  <c:v>SA12600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'Antibiotic Resistance'!$C$24:$R$24</c:f>
                <c:numCache>
                  <c:formatCode>General</c:formatCode>
                  <c:ptCount val="16"/>
                  <c:pt idx="0">
                    <c:v>0.10000000000000002</c:v>
                  </c:pt>
                  <c:pt idx="1">
                    <c:v>5.7735026918962581E-2</c:v>
                  </c:pt>
                  <c:pt idx="2">
                    <c:v>5.7735026918962581E-2</c:v>
                  </c:pt>
                  <c:pt idx="3">
                    <c:v>0</c:v>
                  </c:pt>
                  <c:pt idx="4">
                    <c:v>6.7986997775525911E-17</c:v>
                  </c:pt>
                  <c:pt idx="5">
                    <c:v>0</c:v>
                  </c:pt>
                  <c:pt idx="6">
                    <c:v>5.7735026918962581E-2</c:v>
                  </c:pt>
                  <c:pt idx="7">
                    <c:v>5.7735026918962581E-2</c:v>
                  </c:pt>
                  <c:pt idx="8">
                    <c:v>5.7735026918962699E-2</c:v>
                  </c:pt>
                  <c:pt idx="9">
                    <c:v>5.7735026918962581E-2</c:v>
                  </c:pt>
                  <c:pt idx="10">
                    <c:v>5.7735026918962581E-2</c:v>
                  </c:pt>
                  <c:pt idx="11">
                    <c:v>0</c:v>
                  </c:pt>
                  <c:pt idx="12">
                    <c:v>5.7735026918962581E-2</c:v>
                  </c:pt>
                  <c:pt idx="13">
                    <c:v>0</c:v>
                  </c:pt>
                  <c:pt idx="14">
                    <c:v>3.3993498887762956E-17</c:v>
                  </c:pt>
                  <c:pt idx="15">
                    <c:v>0</c:v>
                  </c:pt>
                </c:numCache>
              </c:numRef>
            </c:plus>
            <c:minus>
              <c:numRef>
                <c:f>'Antibiotic Resistance'!$C$24:$R$24</c:f>
                <c:numCache>
                  <c:formatCode>General</c:formatCode>
                  <c:ptCount val="16"/>
                  <c:pt idx="0">
                    <c:v>0.10000000000000002</c:v>
                  </c:pt>
                  <c:pt idx="1">
                    <c:v>5.7735026918962581E-2</c:v>
                  </c:pt>
                  <c:pt idx="2">
                    <c:v>5.7735026918962581E-2</c:v>
                  </c:pt>
                  <c:pt idx="3">
                    <c:v>0</c:v>
                  </c:pt>
                  <c:pt idx="4">
                    <c:v>6.7986997775525911E-17</c:v>
                  </c:pt>
                  <c:pt idx="5">
                    <c:v>0</c:v>
                  </c:pt>
                  <c:pt idx="6">
                    <c:v>5.7735026918962581E-2</c:v>
                  </c:pt>
                  <c:pt idx="7">
                    <c:v>5.7735026918962581E-2</c:v>
                  </c:pt>
                  <c:pt idx="8">
                    <c:v>5.7735026918962699E-2</c:v>
                  </c:pt>
                  <c:pt idx="9">
                    <c:v>5.7735026918962581E-2</c:v>
                  </c:pt>
                  <c:pt idx="10">
                    <c:v>5.7735026918962581E-2</c:v>
                  </c:pt>
                  <c:pt idx="11">
                    <c:v>0</c:v>
                  </c:pt>
                  <c:pt idx="12">
                    <c:v>5.7735026918962581E-2</c:v>
                  </c:pt>
                  <c:pt idx="13">
                    <c:v>0</c:v>
                  </c:pt>
                  <c:pt idx="14">
                    <c:v>3.3993498887762956E-17</c:v>
                  </c:pt>
                  <c:pt idx="1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'Antibiotic Resistance'!$C$16:$R$17</c:f>
              <c:multiLvlStrCache>
                <c:ptCount val="16"/>
                <c:lvl>
                  <c:pt idx="0">
                    <c:v>Gen</c:v>
                  </c:pt>
                  <c:pt idx="1">
                    <c:v>Amp</c:v>
                  </c:pt>
                  <c:pt idx="2">
                    <c:v>Amk</c:v>
                  </c:pt>
                  <c:pt idx="3">
                    <c:v>Col</c:v>
                  </c:pt>
                  <c:pt idx="4">
                    <c:v>Cip</c:v>
                  </c:pt>
                  <c:pt idx="5">
                    <c:v>Kan</c:v>
                  </c:pt>
                  <c:pt idx="6">
                    <c:v>Azt</c:v>
                  </c:pt>
                  <c:pt idx="7">
                    <c:v>Tob</c:v>
                  </c:pt>
                  <c:pt idx="8">
                    <c:v>Gen</c:v>
                  </c:pt>
                  <c:pt idx="9">
                    <c:v>Amp</c:v>
                  </c:pt>
                  <c:pt idx="10">
                    <c:v>Amk</c:v>
                  </c:pt>
                  <c:pt idx="11">
                    <c:v>Col</c:v>
                  </c:pt>
                  <c:pt idx="12">
                    <c:v>Cip</c:v>
                  </c:pt>
                  <c:pt idx="13">
                    <c:v>Kan</c:v>
                  </c:pt>
                  <c:pt idx="14">
                    <c:v>Azt</c:v>
                  </c:pt>
                  <c:pt idx="15">
                    <c:v>Tob</c:v>
                  </c:pt>
                </c:lvl>
                <c:lvl>
                  <c:pt idx="0">
                    <c:v>PA14</c:v>
                  </c:pt>
                  <c:pt idx="8">
                    <c:v>PA01</c:v>
                  </c:pt>
                </c:lvl>
              </c:multiLvlStrCache>
            </c:multiLvlStrRef>
          </c:cat>
          <c:val>
            <c:numRef>
              <c:f>'Antibiotic Resistance'!$C$18:$R$18</c:f>
              <c:numCache>
                <c:formatCode>General</c:formatCode>
                <c:ptCount val="16"/>
                <c:pt idx="0">
                  <c:v>0.10000000000000002</c:v>
                </c:pt>
                <c:pt idx="1">
                  <c:v>3.3333333333333333E-2</c:v>
                </c:pt>
                <c:pt idx="2">
                  <c:v>3.3333333333333333E-2</c:v>
                </c:pt>
                <c:pt idx="3">
                  <c:v>0</c:v>
                </c:pt>
                <c:pt idx="4">
                  <c:v>0.40000000000000008</c:v>
                </c:pt>
                <c:pt idx="5">
                  <c:v>0</c:v>
                </c:pt>
                <c:pt idx="6">
                  <c:v>0.13333333333333333</c:v>
                </c:pt>
                <c:pt idx="7">
                  <c:v>3.3333333333333333E-2</c:v>
                </c:pt>
                <c:pt idx="8">
                  <c:v>0.16666666666666666</c:v>
                </c:pt>
                <c:pt idx="9">
                  <c:v>6.6666666666666666E-2</c:v>
                </c:pt>
                <c:pt idx="10">
                  <c:v>0.13333333333333333</c:v>
                </c:pt>
                <c:pt idx="11">
                  <c:v>0</c:v>
                </c:pt>
                <c:pt idx="12">
                  <c:v>6.6666666666666666E-2</c:v>
                </c:pt>
                <c:pt idx="13">
                  <c:v>0</c:v>
                </c:pt>
                <c:pt idx="14">
                  <c:v>0.20000000000000004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8-421A-8FF0-7B8C25568B14}"/>
            </c:ext>
          </c:extLst>
        </c:ser>
        <c:ser>
          <c:idx val="1"/>
          <c:order val="1"/>
          <c:tx>
            <c:strRef>
              <c:f>'Antibiotic Resistance'!$B$19</c:f>
              <c:strCache>
                <c:ptCount val="1"/>
                <c:pt idx="0">
                  <c:v>SA29213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'Antibiotic Resistance'!$C$25:$R$25</c:f>
                <c:numCache>
                  <c:formatCode>General</c:formatCode>
                  <c:ptCount val="16"/>
                  <c:pt idx="0">
                    <c:v>0.10000000000000005</c:v>
                  </c:pt>
                  <c:pt idx="1">
                    <c:v>5.7735026918962581E-2</c:v>
                  </c:pt>
                  <c:pt idx="2">
                    <c:v>0.1</c:v>
                  </c:pt>
                  <c:pt idx="3">
                    <c:v>5.7735026918962581E-2</c:v>
                  </c:pt>
                  <c:pt idx="4">
                    <c:v>5.7735026918963241E-2</c:v>
                  </c:pt>
                  <c:pt idx="5">
                    <c:v>0</c:v>
                  </c:pt>
                  <c:pt idx="6">
                    <c:v>5.7735026918962581E-2</c:v>
                  </c:pt>
                  <c:pt idx="7">
                    <c:v>0</c:v>
                  </c:pt>
                  <c:pt idx="8">
                    <c:v>0.11547005383792516</c:v>
                  </c:pt>
                  <c:pt idx="9">
                    <c:v>0</c:v>
                  </c:pt>
                  <c:pt idx="10">
                    <c:v>5.7735026918962581E-2</c:v>
                  </c:pt>
                  <c:pt idx="11">
                    <c:v>0</c:v>
                  </c:pt>
                  <c:pt idx="12">
                    <c:v>5.7735026918962699E-2</c:v>
                  </c:pt>
                  <c:pt idx="13">
                    <c:v>0</c:v>
                  </c:pt>
                  <c:pt idx="14">
                    <c:v>0.11547005383792516</c:v>
                  </c:pt>
                  <c:pt idx="15">
                    <c:v>5.7735026918962581E-2</c:v>
                  </c:pt>
                </c:numCache>
              </c:numRef>
            </c:plus>
            <c:minus>
              <c:numRef>
                <c:f>'Antibiotic Resistance'!$C$25:$R$25</c:f>
                <c:numCache>
                  <c:formatCode>General</c:formatCode>
                  <c:ptCount val="16"/>
                  <c:pt idx="0">
                    <c:v>0.10000000000000005</c:v>
                  </c:pt>
                  <c:pt idx="1">
                    <c:v>5.7735026918962581E-2</c:v>
                  </c:pt>
                  <c:pt idx="2">
                    <c:v>0.1</c:v>
                  </c:pt>
                  <c:pt idx="3">
                    <c:v>5.7735026918962581E-2</c:v>
                  </c:pt>
                  <c:pt idx="4">
                    <c:v>5.7735026918963241E-2</c:v>
                  </c:pt>
                  <c:pt idx="5">
                    <c:v>0</c:v>
                  </c:pt>
                  <c:pt idx="6">
                    <c:v>5.7735026918962581E-2</c:v>
                  </c:pt>
                  <c:pt idx="7">
                    <c:v>0</c:v>
                  </c:pt>
                  <c:pt idx="8">
                    <c:v>0.11547005383792516</c:v>
                  </c:pt>
                  <c:pt idx="9">
                    <c:v>0</c:v>
                  </c:pt>
                  <c:pt idx="10">
                    <c:v>5.7735026918962581E-2</c:v>
                  </c:pt>
                  <c:pt idx="11">
                    <c:v>0</c:v>
                  </c:pt>
                  <c:pt idx="12">
                    <c:v>5.7735026918962699E-2</c:v>
                  </c:pt>
                  <c:pt idx="13">
                    <c:v>0</c:v>
                  </c:pt>
                  <c:pt idx="14">
                    <c:v>0.11547005383792516</c:v>
                  </c:pt>
                  <c:pt idx="15">
                    <c:v>5.7735026918962581E-2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'Antibiotic Resistance'!$C$16:$R$17</c:f>
              <c:multiLvlStrCache>
                <c:ptCount val="16"/>
                <c:lvl>
                  <c:pt idx="0">
                    <c:v>Gen</c:v>
                  </c:pt>
                  <c:pt idx="1">
                    <c:v>Amp</c:v>
                  </c:pt>
                  <c:pt idx="2">
                    <c:v>Amk</c:v>
                  </c:pt>
                  <c:pt idx="3">
                    <c:v>Col</c:v>
                  </c:pt>
                  <c:pt idx="4">
                    <c:v>Cip</c:v>
                  </c:pt>
                  <c:pt idx="5">
                    <c:v>Kan</c:v>
                  </c:pt>
                  <c:pt idx="6">
                    <c:v>Azt</c:v>
                  </c:pt>
                  <c:pt idx="7">
                    <c:v>Tob</c:v>
                  </c:pt>
                  <c:pt idx="8">
                    <c:v>Gen</c:v>
                  </c:pt>
                  <c:pt idx="9">
                    <c:v>Amp</c:v>
                  </c:pt>
                  <c:pt idx="10">
                    <c:v>Amk</c:v>
                  </c:pt>
                  <c:pt idx="11">
                    <c:v>Col</c:v>
                  </c:pt>
                  <c:pt idx="12">
                    <c:v>Cip</c:v>
                  </c:pt>
                  <c:pt idx="13">
                    <c:v>Kan</c:v>
                  </c:pt>
                  <c:pt idx="14">
                    <c:v>Azt</c:v>
                  </c:pt>
                  <c:pt idx="15">
                    <c:v>Tob</c:v>
                  </c:pt>
                </c:lvl>
                <c:lvl>
                  <c:pt idx="0">
                    <c:v>PA14</c:v>
                  </c:pt>
                  <c:pt idx="8">
                    <c:v>PA01</c:v>
                  </c:pt>
                </c:lvl>
              </c:multiLvlStrCache>
            </c:multiLvlStrRef>
          </c:cat>
          <c:val>
            <c:numRef>
              <c:f>'Antibiotic Resistance'!$C$19:$R$19</c:f>
              <c:numCache>
                <c:formatCode>General</c:formatCode>
                <c:ptCount val="16"/>
                <c:pt idx="0">
                  <c:v>0.19999999999999998</c:v>
                </c:pt>
                <c:pt idx="1">
                  <c:v>3.3333333333333333E-2</c:v>
                </c:pt>
                <c:pt idx="2">
                  <c:v>0.10000000000000002</c:v>
                </c:pt>
                <c:pt idx="3">
                  <c:v>3.3333333333333333E-2</c:v>
                </c:pt>
                <c:pt idx="4">
                  <c:v>0.46666666666666662</c:v>
                </c:pt>
                <c:pt idx="5">
                  <c:v>0</c:v>
                </c:pt>
                <c:pt idx="6">
                  <c:v>0.13333333333333333</c:v>
                </c:pt>
                <c:pt idx="7">
                  <c:v>0</c:v>
                </c:pt>
                <c:pt idx="8">
                  <c:v>0.13333333333333333</c:v>
                </c:pt>
                <c:pt idx="9">
                  <c:v>0</c:v>
                </c:pt>
                <c:pt idx="10">
                  <c:v>0.13333333333333333</c:v>
                </c:pt>
                <c:pt idx="11">
                  <c:v>0</c:v>
                </c:pt>
                <c:pt idx="12">
                  <c:v>0.16666666666666666</c:v>
                </c:pt>
                <c:pt idx="13">
                  <c:v>0</c:v>
                </c:pt>
                <c:pt idx="14">
                  <c:v>0.13333333333333333</c:v>
                </c:pt>
                <c:pt idx="1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8-421A-8FF0-7B8C25568B14}"/>
            </c:ext>
          </c:extLst>
        </c:ser>
        <c:ser>
          <c:idx val="2"/>
          <c:order val="2"/>
          <c:tx>
            <c:strRef>
              <c:f>'Antibiotic Resistance'!$B$20</c:f>
              <c:strCache>
                <c:ptCount val="1"/>
                <c:pt idx="0">
                  <c:v>LB Lennox Control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'Antibiotic Resistance'!$C$26:$R$26</c:f>
                <c:numCache>
                  <c:formatCode>General</c:formatCode>
                  <c:ptCount val="16"/>
                  <c:pt idx="0">
                    <c:v>3.3993498887762956E-17</c:v>
                  </c:pt>
                  <c:pt idx="1">
                    <c:v>0</c:v>
                  </c:pt>
                  <c:pt idx="2">
                    <c:v>3.3993498887762956E-17</c:v>
                  </c:pt>
                  <c:pt idx="3">
                    <c:v>0</c:v>
                  </c:pt>
                  <c:pt idx="4">
                    <c:v>0.11547005383792516</c:v>
                  </c:pt>
                  <c:pt idx="5">
                    <c:v>0</c:v>
                  </c:pt>
                  <c:pt idx="6">
                    <c:v>5.7735026918962699E-2</c:v>
                  </c:pt>
                  <c:pt idx="7">
                    <c:v>0</c:v>
                  </c:pt>
                  <c:pt idx="8">
                    <c:v>5.7735026918962581E-2</c:v>
                  </c:pt>
                  <c:pt idx="9">
                    <c:v>0</c:v>
                  </c:pt>
                  <c:pt idx="10">
                    <c:v>5.7735026918962762E-2</c:v>
                  </c:pt>
                  <c:pt idx="11">
                    <c:v>5.7735026918962581E-2</c:v>
                  </c:pt>
                  <c:pt idx="12">
                    <c:v>0.1527525231651948</c:v>
                  </c:pt>
                  <c:pt idx="13">
                    <c:v>0</c:v>
                  </c:pt>
                  <c:pt idx="14">
                    <c:v>0.11547005383792516</c:v>
                  </c:pt>
                  <c:pt idx="15">
                    <c:v>0</c:v>
                  </c:pt>
                </c:numCache>
              </c:numRef>
            </c:plus>
            <c:minus>
              <c:numRef>
                <c:f>'Antibiotic Resistance'!$C$26:$R$26</c:f>
                <c:numCache>
                  <c:formatCode>General</c:formatCode>
                  <c:ptCount val="16"/>
                  <c:pt idx="0">
                    <c:v>3.3993498887762956E-17</c:v>
                  </c:pt>
                  <c:pt idx="1">
                    <c:v>0</c:v>
                  </c:pt>
                  <c:pt idx="2">
                    <c:v>3.3993498887762956E-17</c:v>
                  </c:pt>
                  <c:pt idx="3">
                    <c:v>0</c:v>
                  </c:pt>
                  <c:pt idx="4">
                    <c:v>0.11547005383792516</c:v>
                  </c:pt>
                  <c:pt idx="5">
                    <c:v>0</c:v>
                  </c:pt>
                  <c:pt idx="6">
                    <c:v>5.7735026918962699E-2</c:v>
                  </c:pt>
                  <c:pt idx="7">
                    <c:v>0</c:v>
                  </c:pt>
                  <c:pt idx="8">
                    <c:v>5.7735026918962581E-2</c:v>
                  </c:pt>
                  <c:pt idx="9">
                    <c:v>0</c:v>
                  </c:pt>
                  <c:pt idx="10">
                    <c:v>5.7735026918962762E-2</c:v>
                  </c:pt>
                  <c:pt idx="11">
                    <c:v>5.7735026918962581E-2</c:v>
                  </c:pt>
                  <c:pt idx="12">
                    <c:v>0.1527525231651948</c:v>
                  </c:pt>
                  <c:pt idx="13">
                    <c:v>0</c:v>
                  </c:pt>
                  <c:pt idx="14">
                    <c:v>0.11547005383792516</c:v>
                  </c:pt>
                  <c:pt idx="1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'Antibiotic Resistance'!$C$16:$R$17</c:f>
              <c:multiLvlStrCache>
                <c:ptCount val="16"/>
                <c:lvl>
                  <c:pt idx="0">
                    <c:v>Gen</c:v>
                  </c:pt>
                  <c:pt idx="1">
                    <c:v>Amp</c:v>
                  </c:pt>
                  <c:pt idx="2">
                    <c:v>Amk</c:v>
                  </c:pt>
                  <c:pt idx="3">
                    <c:v>Col</c:v>
                  </c:pt>
                  <c:pt idx="4">
                    <c:v>Cip</c:v>
                  </c:pt>
                  <c:pt idx="5">
                    <c:v>Kan</c:v>
                  </c:pt>
                  <c:pt idx="6">
                    <c:v>Azt</c:v>
                  </c:pt>
                  <c:pt idx="7">
                    <c:v>Tob</c:v>
                  </c:pt>
                  <c:pt idx="8">
                    <c:v>Gen</c:v>
                  </c:pt>
                  <c:pt idx="9">
                    <c:v>Amp</c:v>
                  </c:pt>
                  <c:pt idx="10">
                    <c:v>Amk</c:v>
                  </c:pt>
                  <c:pt idx="11">
                    <c:v>Col</c:v>
                  </c:pt>
                  <c:pt idx="12">
                    <c:v>Cip</c:v>
                  </c:pt>
                  <c:pt idx="13">
                    <c:v>Kan</c:v>
                  </c:pt>
                  <c:pt idx="14">
                    <c:v>Azt</c:v>
                  </c:pt>
                  <c:pt idx="15">
                    <c:v>Tob</c:v>
                  </c:pt>
                </c:lvl>
                <c:lvl>
                  <c:pt idx="0">
                    <c:v>PA14</c:v>
                  </c:pt>
                  <c:pt idx="8">
                    <c:v>PA01</c:v>
                  </c:pt>
                </c:lvl>
              </c:multiLvlStrCache>
            </c:multiLvlStrRef>
          </c:cat>
          <c:val>
            <c:numRef>
              <c:f>'Antibiotic Resistance'!$C$20:$R$20</c:f>
              <c:numCache>
                <c:formatCode>General</c:formatCode>
                <c:ptCount val="16"/>
                <c:pt idx="0">
                  <c:v>0.20000000000000004</c:v>
                </c:pt>
                <c:pt idx="1">
                  <c:v>0</c:v>
                </c:pt>
                <c:pt idx="2">
                  <c:v>0.20000000000000004</c:v>
                </c:pt>
                <c:pt idx="3">
                  <c:v>0</c:v>
                </c:pt>
                <c:pt idx="4">
                  <c:v>6.6666666666666666E-2</c:v>
                </c:pt>
                <c:pt idx="5">
                  <c:v>0</c:v>
                </c:pt>
                <c:pt idx="6">
                  <c:v>0.16666666666666666</c:v>
                </c:pt>
                <c:pt idx="7">
                  <c:v>0</c:v>
                </c:pt>
                <c:pt idx="8">
                  <c:v>0.13333333333333333</c:v>
                </c:pt>
                <c:pt idx="9">
                  <c:v>0</c:v>
                </c:pt>
                <c:pt idx="10">
                  <c:v>0.23333333333333331</c:v>
                </c:pt>
                <c:pt idx="11">
                  <c:v>3.3333333333333333E-2</c:v>
                </c:pt>
                <c:pt idx="12">
                  <c:v>0.56666666666666665</c:v>
                </c:pt>
                <c:pt idx="13">
                  <c:v>0</c:v>
                </c:pt>
                <c:pt idx="14">
                  <c:v>6.6666666666666666E-2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8-421A-8FF0-7B8C25568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379296"/>
        <c:axId val="415375688"/>
      </c:barChart>
      <c:catAx>
        <c:axId val="41537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Strains and Antibiotics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75688"/>
        <c:crosses val="autoZero"/>
        <c:auto val="1"/>
        <c:lblAlgn val="ctr"/>
        <c:lblOffset val="100"/>
        <c:noMultiLvlLbl val="0"/>
      </c:catAx>
      <c:valAx>
        <c:axId val="41537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Clearance Radius 24-h measurement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7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25B5-93C8-4565-B4DD-9F10D725A14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7C43-E17C-4CD4-A841-DF1D90CF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Assay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7C43-E17C-4CD4-A841-DF1D90CF22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Nasal and oral microbes can secrete volatiles, in tooth we can smell these on our breath</a:t>
            </a:r>
          </a:p>
          <a:p>
            <a:r>
              <a:rPr lang="en-US" dirty="0"/>
              <a:t>These being present can be inhaled into our lungs and interact with the microbes present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7C43-E17C-4CD4-A841-DF1D90CF2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ECCC7-E8F6-425B-B320-13F11A530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 can produce VOCs that influence PA phenotypes</a:t>
            </a:r>
          </a:p>
          <a:p>
            <a:r>
              <a:rPr lang="en-US" dirty="0"/>
              <a:t>It is a strain dependent manner</a:t>
            </a:r>
          </a:p>
          <a:p>
            <a:r>
              <a:rPr lang="en-US" dirty="0"/>
              <a:t>Swarming plate pictures</a:t>
            </a:r>
          </a:p>
          <a:p>
            <a:r>
              <a:rPr lang="en-US" dirty="0"/>
              <a:t>Not quorum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ECCC7-E8F6-425B-B320-13F11A530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logos of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7C43-E17C-4CD4-A841-DF1D90CF22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2AA8-1C0E-4986-A702-F93007B50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C0272-12D7-4E52-8D59-E8E9E8A6F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C56C-24BC-4685-9B00-B99420B6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AEBD-3F22-4D39-A6EC-B1C06982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193D-159A-44BF-AD4C-86037AFA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4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F21C-B4D3-40ED-907C-B43D7B83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A1945-B812-430F-BF5F-5F28754D2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33FE1-D287-402B-8FA6-E8B031EA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5B30-131E-4A17-9A89-4A5C8387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6A59-A33F-4D78-A8EB-FFD46AAA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5E810-0EB6-4677-917E-3A254109D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1E0FC-A41C-4F6B-87A8-33EAA763C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019C-D381-4928-9A23-EF40A7BA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B7D3-E715-4E55-8F1A-DFA0772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5050-9A7C-4504-80A5-16D5F41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8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4841-5286-4B8B-B9BF-572C3EA9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C9BB-DDAF-4C1F-9358-EC4E2506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D4B2B-1D9A-4EB5-8A2E-1D0DC741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DDC76-FD65-4B9C-946B-3A8E1EA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7471-C6D2-403B-8E38-F59C5784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4F7B-71EB-4652-9CB3-AC1886B1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51F31-E653-4E13-972F-3E21D85F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5BEBF-EA01-4AE3-AC13-5B7AD10E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4AB22-3F6D-474D-A68D-7671F597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8E188-B36D-4CAD-8F05-92A25938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ED22-73E6-462A-86C1-D1F51B1C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5C07-FE1F-4B94-B109-03521C886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16AD2-81D6-4298-9A0C-A201E5BC6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725F-94B5-452D-8A90-8DF2B5EF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915BF-56BC-4E67-B5D1-B3DA7051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5BCB9-96D7-4A8F-B8B0-AA9DA25C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65BC-1015-4421-BEFE-260CD230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0CD33-5098-45C9-B262-B0C16E8C7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8F1F0-C501-424A-917D-AA27D7CD5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EC1D9-8D59-4CFA-B541-2169FDB7E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CEC18-3AAF-4E72-9259-E2AF43D89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BE42C-3C05-43A2-A047-BA60814B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480C3-8C62-4881-809B-9356B73E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2334F-321E-4253-8043-1E92BD09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89F7-7A44-47B7-AFB4-6B8F37BC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4996C-AD8E-4716-B7C5-89DEA0F8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2E994-3FBC-4F77-9987-F9F22DFF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0B51F-7BEC-4792-BC98-2298EB08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9AFB0-058C-4FF1-9283-EBEC98E5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82055-05C6-48FD-A1DF-CF1231D8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6CACE-0B24-49B2-94F1-7E944F1D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3A0F-DBA4-4B79-8D6B-C09019D3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E2E9-DB21-4FF6-ABEE-1C1559324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F29ED-5A80-4612-8690-7A5D8DEB8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62C00-84E1-46B3-8520-436D7F49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5CB6E-A547-4FDE-8DB1-75E8DEB9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FC4E4-01F0-41FB-97D7-D272F3A6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B322-5D06-4FF9-9576-E2B9551D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ACABC-2D6D-4020-8367-971E5AC52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AA70C-6887-4EA4-ABC0-122E04745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37725-0987-47DD-9CB3-22B1EBE0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F8D4F-C95F-41E1-BB73-AA5E186A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952BF-5F69-4149-B5C1-73B0D8A2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23D81-CFA2-4AA3-9D70-D301FC8D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240E-358C-4852-9867-A422EE09B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DC910-73DC-4B62-BD8B-696113AA5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A4B9-80DF-433B-B6A8-F8E13CF3641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F6E8A-AF61-48C9-AB6D-B415416C8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2F8A-9BDD-4CDD-A885-E4692C793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3063-BB1C-46CE-8485-CE365F5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CE9A86-C9D5-4329-B6B3-693C9332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605" y="198243"/>
            <a:ext cx="10892790" cy="3480046"/>
          </a:xfrm>
        </p:spPr>
        <p:txBody>
          <a:bodyPr>
            <a:normAutofit/>
          </a:bodyPr>
          <a:lstStyle/>
          <a:p>
            <a:r>
              <a:rPr lang="en-US" sz="4300" dirty="0"/>
              <a:t>The impact of </a:t>
            </a:r>
            <a:r>
              <a:rPr lang="en-US" sz="4300" i="1" dirty="0"/>
              <a:t>Staphylococcus aureus </a:t>
            </a:r>
            <a:r>
              <a:rPr lang="en-US" sz="4300" dirty="0"/>
              <a:t>volatiles on </a:t>
            </a:r>
            <a:r>
              <a:rPr lang="en-US" sz="4300" i="1" dirty="0"/>
              <a:t>Pseudomonas aeruginosa </a:t>
            </a:r>
            <a:r>
              <a:rPr lang="en-US" sz="4300" dirty="0"/>
              <a:t>phenotypes</a:t>
            </a:r>
          </a:p>
          <a:p>
            <a:endParaRPr lang="en-US" sz="4300" dirty="0"/>
          </a:p>
          <a:p>
            <a:r>
              <a:rPr lang="en-US" sz="2800" dirty="0"/>
              <a:t>Brianna Lopez</a:t>
            </a:r>
          </a:p>
          <a:p>
            <a:r>
              <a:rPr lang="en-US" sz="2800" dirty="0"/>
              <a:t>Dr. Heather Bean Laboratory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7063F-F887-45B5-9A7D-DF8389C2E8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1627" y="3313924"/>
            <a:ext cx="3522345" cy="3437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14AAC0-F35B-405B-B01B-15FADE6B6C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48030" y="3313924"/>
            <a:ext cx="3522343" cy="3437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FA5A5-2D76-451B-8211-48019740CED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34828" y="3313924"/>
            <a:ext cx="3522345" cy="34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2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78950E-E92A-453F-9AE9-C421DCBC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773" y="0"/>
            <a:ext cx="4750459" cy="1203855"/>
          </a:xfrm>
        </p:spPr>
        <p:txBody>
          <a:bodyPr>
            <a:normAutofit/>
          </a:bodyPr>
          <a:lstStyle/>
          <a:p>
            <a:r>
              <a:rPr lang="en-US" dirty="0"/>
              <a:t>Summary of Results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A4AF12-079F-4F2A-8343-1279B44F0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19253"/>
              </p:ext>
            </p:extLst>
          </p:nvPr>
        </p:nvGraphicFramePr>
        <p:xfrm>
          <a:off x="0" y="2909763"/>
          <a:ext cx="1219199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291503731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3223053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1894412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104265479"/>
                    </a:ext>
                  </a:extLst>
                </a:gridCol>
                <a:gridCol w="1822578">
                  <a:extLst>
                    <a:ext uri="{9D8B030D-6E8A-4147-A177-3AD203B41FA5}">
                      <a16:colId xmlns:a16="http://schemas.microsoft.com/office/drawing/2014/main" val="1323850815"/>
                    </a:ext>
                  </a:extLst>
                </a:gridCol>
                <a:gridCol w="1660850">
                  <a:extLst>
                    <a:ext uri="{9D8B030D-6E8A-4147-A177-3AD203B41FA5}">
                      <a16:colId xmlns:a16="http://schemas.microsoft.com/office/drawing/2014/main" val="291649628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175850442"/>
                    </a:ext>
                  </a:extLst>
                </a:gridCol>
              </a:tblGrid>
              <a:tr h="618974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Protease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Swimming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Amikacin</a:t>
                      </a:r>
                    </a:p>
                    <a:p>
                      <a:r>
                        <a:rPr lang="en-US" sz="22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Ciprofloxacin</a:t>
                      </a:r>
                    </a:p>
                    <a:p>
                      <a:r>
                        <a:rPr lang="en-US" sz="22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Twitching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27306"/>
                  </a:ext>
                </a:extLst>
              </a:tr>
              <a:tr h="618974">
                <a:tc>
                  <a:txBody>
                    <a:bodyPr/>
                    <a:lstStyle/>
                    <a:p>
                      <a:r>
                        <a:rPr lang="en-US" sz="2200" dirty="0"/>
                        <a:t>SA12600 - 24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No change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09406"/>
                  </a:ext>
                </a:extLst>
              </a:tr>
              <a:tr h="618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SA12600 - 48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4416"/>
                  </a:ext>
                </a:extLst>
              </a:tr>
              <a:tr h="618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SA29213 – 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No change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21421"/>
                  </a:ext>
                </a:extLst>
              </a:tr>
              <a:tr h="618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SA29213 – 48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No change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44774"/>
                  </a:ext>
                </a:extLst>
              </a:tr>
            </a:tbl>
          </a:graphicData>
        </a:graphic>
      </p:graphicFrame>
      <p:sp>
        <p:nvSpPr>
          <p:cNvPr id="16" name="Arrow: Up 15">
            <a:extLst>
              <a:ext uri="{FF2B5EF4-FFF2-40B4-BE49-F238E27FC236}">
                <a16:creationId xmlns:a16="http://schemas.microsoft.com/office/drawing/2014/main" id="{F5C90A9D-5F34-4ECB-97DB-5375F74FB399}"/>
              </a:ext>
            </a:extLst>
          </p:cNvPr>
          <p:cNvSpPr/>
          <p:nvPr/>
        </p:nvSpPr>
        <p:spPr>
          <a:xfrm>
            <a:off x="7408991" y="5399905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080EF6E-D823-49DE-B85F-2E233ADE9D18}"/>
              </a:ext>
            </a:extLst>
          </p:cNvPr>
          <p:cNvSpPr/>
          <p:nvPr/>
        </p:nvSpPr>
        <p:spPr>
          <a:xfrm rot="10800000">
            <a:off x="5696487" y="4617349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4E054506-D128-47D5-B553-45AEFBE5DA11}"/>
              </a:ext>
            </a:extLst>
          </p:cNvPr>
          <p:cNvSpPr/>
          <p:nvPr/>
        </p:nvSpPr>
        <p:spPr>
          <a:xfrm>
            <a:off x="7408991" y="4601276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CB8B5BF5-04CB-475F-938B-B19F6B21A13A}"/>
              </a:ext>
            </a:extLst>
          </p:cNvPr>
          <p:cNvSpPr/>
          <p:nvPr/>
        </p:nvSpPr>
        <p:spPr>
          <a:xfrm>
            <a:off x="7408991" y="6142881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DE5FE8B-C843-4985-921A-A1F0FB5EA925}"/>
              </a:ext>
            </a:extLst>
          </p:cNvPr>
          <p:cNvSpPr/>
          <p:nvPr/>
        </p:nvSpPr>
        <p:spPr>
          <a:xfrm rot="10800000">
            <a:off x="7972507" y="4601275"/>
            <a:ext cx="283029" cy="35922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EF787A71-A923-4C7F-898F-F63EC15B7B7C}"/>
              </a:ext>
            </a:extLst>
          </p:cNvPr>
          <p:cNvSpPr/>
          <p:nvPr/>
        </p:nvSpPr>
        <p:spPr>
          <a:xfrm rot="10800000">
            <a:off x="7972506" y="6142880"/>
            <a:ext cx="283029" cy="35922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BD1987C6-FBFE-4A9F-9DF5-085461346953}"/>
              </a:ext>
            </a:extLst>
          </p:cNvPr>
          <p:cNvSpPr/>
          <p:nvPr/>
        </p:nvSpPr>
        <p:spPr>
          <a:xfrm>
            <a:off x="2475411" y="4585446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F933B62C-7B8D-4F7A-89A2-FC63B270F989}"/>
              </a:ext>
            </a:extLst>
          </p:cNvPr>
          <p:cNvSpPr/>
          <p:nvPr/>
        </p:nvSpPr>
        <p:spPr>
          <a:xfrm>
            <a:off x="2475411" y="5390313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46384BB7-302F-4FE0-AA64-008A12960CA7}"/>
              </a:ext>
            </a:extLst>
          </p:cNvPr>
          <p:cNvSpPr/>
          <p:nvPr/>
        </p:nvSpPr>
        <p:spPr>
          <a:xfrm>
            <a:off x="2475411" y="6195180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D57D0EF4-4138-471F-83E2-FAC639D7408F}"/>
              </a:ext>
            </a:extLst>
          </p:cNvPr>
          <p:cNvSpPr/>
          <p:nvPr/>
        </p:nvSpPr>
        <p:spPr>
          <a:xfrm rot="10800000">
            <a:off x="9219471" y="6152866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6321D28A-759A-4617-9298-DE576BD0DAF2}"/>
              </a:ext>
            </a:extLst>
          </p:cNvPr>
          <p:cNvSpPr/>
          <p:nvPr/>
        </p:nvSpPr>
        <p:spPr>
          <a:xfrm rot="10800000">
            <a:off x="9709145" y="6159365"/>
            <a:ext cx="283029" cy="35922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EBCBF26E-E270-40DC-A40B-66A1726CC3C2}"/>
              </a:ext>
            </a:extLst>
          </p:cNvPr>
          <p:cNvSpPr/>
          <p:nvPr/>
        </p:nvSpPr>
        <p:spPr>
          <a:xfrm rot="10800000">
            <a:off x="9230355" y="5390865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174A08CA-5A53-4FD6-B817-B0DC40B7B433}"/>
              </a:ext>
            </a:extLst>
          </p:cNvPr>
          <p:cNvSpPr/>
          <p:nvPr/>
        </p:nvSpPr>
        <p:spPr>
          <a:xfrm rot="10800000">
            <a:off x="9709144" y="5400029"/>
            <a:ext cx="283029" cy="35922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96C77545-55E2-4A1A-B7EC-39E8BA19AA32}"/>
              </a:ext>
            </a:extLst>
          </p:cNvPr>
          <p:cNvSpPr/>
          <p:nvPr/>
        </p:nvSpPr>
        <p:spPr>
          <a:xfrm rot="10800000">
            <a:off x="9456048" y="3851782"/>
            <a:ext cx="283029" cy="35922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C669B7CD-D0B2-476E-8626-EAF741325A91}"/>
              </a:ext>
            </a:extLst>
          </p:cNvPr>
          <p:cNvSpPr/>
          <p:nvPr/>
        </p:nvSpPr>
        <p:spPr>
          <a:xfrm rot="10800000">
            <a:off x="9456048" y="4691797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D201E900-43AB-425C-B7AE-646C229D3CC6}"/>
              </a:ext>
            </a:extLst>
          </p:cNvPr>
          <p:cNvSpPr/>
          <p:nvPr/>
        </p:nvSpPr>
        <p:spPr>
          <a:xfrm rot="10800000">
            <a:off x="11152778" y="5344744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257747E3-02DB-435D-B455-FDABD28D203C}"/>
              </a:ext>
            </a:extLst>
          </p:cNvPr>
          <p:cNvSpPr/>
          <p:nvPr/>
        </p:nvSpPr>
        <p:spPr>
          <a:xfrm rot="10800000">
            <a:off x="11152778" y="6178113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5E5C5D-09C5-47D5-91B1-493E9310322B}"/>
              </a:ext>
            </a:extLst>
          </p:cNvPr>
          <p:cNvSpPr txBox="1"/>
          <p:nvPr/>
        </p:nvSpPr>
        <p:spPr>
          <a:xfrm>
            <a:off x="4646992" y="1153065"/>
            <a:ext cx="206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PAO1 – </a:t>
            </a:r>
          </a:p>
          <a:p>
            <a:endParaRPr lang="en-US" dirty="0"/>
          </a:p>
          <a:p>
            <a:r>
              <a:rPr lang="en-US" dirty="0"/>
              <a:t>PA14 – 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C6A8D938-F237-4143-9137-EFC126C23BB0}"/>
              </a:ext>
            </a:extLst>
          </p:cNvPr>
          <p:cNvSpPr/>
          <p:nvPr/>
        </p:nvSpPr>
        <p:spPr>
          <a:xfrm>
            <a:off x="5681136" y="1130908"/>
            <a:ext cx="283029" cy="35922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52E294C5-3248-4044-A854-5ADB49E5B8F9}"/>
              </a:ext>
            </a:extLst>
          </p:cNvPr>
          <p:cNvSpPr/>
          <p:nvPr/>
        </p:nvSpPr>
        <p:spPr>
          <a:xfrm>
            <a:off x="5681135" y="1668538"/>
            <a:ext cx="283029" cy="3592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D167-ADF4-426B-A15B-A48764E9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811" y="441311"/>
            <a:ext cx="3230880" cy="716280"/>
          </a:xfrm>
        </p:spPr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09A2-8C04-4597-9A64-1ECE20A2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491"/>
            <a:ext cx="10737715" cy="3727918"/>
          </a:xfrm>
        </p:spPr>
        <p:txBody>
          <a:bodyPr>
            <a:normAutofit/>
          </a:bodyPr>
          <a:lstStyle/>
          <a:p>
            <a:r>
              <a:rPr lang="en-US" sz="3600" dirty="0"/>
              <a:t>SA VOCs are able to affect PA swarming and twitching motility, protease production, and antibiotic resistance/susceptibility</a:t>
            </a:r>
          </a:p>
          <a:p>
            <a:r>
              <a:rPr lang="en-US" sz="3600" dirty="0"/>
              <a:t>These impacts are strain dependent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FF45-81BE-4A1A-B1C7-EFB7F6C3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60D6-F30A-4544-9C21-D97BBC10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 this method to see if </a:t>
            </a:r>
            <a:r>
              <a:rPr lang="en-US" sz="3200" i="1" dirty="0"/>
              <a:t>P. aeruginosa </a:t>
            </a:r>
            <a:r>
              <a:rPr lang="en-US" sz="3200" dirty="0"/>
              <a:t>clinical isolates are affected by </a:t>
            </a:r>
            <a:r>
              <a:rPr lang="en-US" sz="3200" i="1" dirty="0"/>
              <a:t>S. aureus </a:t>
            </a:r>
            <a:r>
              <a:rPr lang="en-US" sz="3200" dirty="0"/>
              <a:t>volatiles</a:t>
            </a:r>
          </a:p>
          <a:p>
            <a:r>
              <a:rPr lang="en-US" sz="3200" dirty="0"/>
              <a:t>Determine if long-term exposure of </a:t>
            </a:r>
            <a:r>
              <a:rPr lang="en-US" sz="3200" i="1" dirty="0"/>
              <a:t>S. aureus </a:t>
            </a:r>
            <a:r>
              <a:rPr lang="en-US" sz="3200" dirty="0"/>
              <a:t>volatiles have any effect</a:t>
            </a:r>
          </a:p>
          <a:p>
            <a:r>
              <a:rPr lang="en-US" sz="3200" dirty="0"/>
              <a:t>Further investigate pigment difference in swarming assay</a:t>
            </a:r>
          </a:p>
          <a:p>
            <a:r>
              <a:rPr lang="en-US" sz="3200" dirty="0"/>
              <a:t>Linking VOC biomarkers to phenotype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F1BD-865B-4CC2-BEAE-5376762A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DA08E-FB1D-4945-BB76-43DA9186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9072"/>
            <a:ext cx="9601200" cy="2412661"/>
          </a:xfrm>
        </p:spPr>
        <p:txBody>
          <a:bodyPr>
            <a:normAutofit/>
          </a:bodyPr>
          <a:lstStyle/>
          <a:p>
            <a:r>
              <a:rPr lang="en-US" sz="3200" dirty="0"/>
              <a:t>Thanks to…</a:t>
            </a:r>
          </a:p>
          <a:p>
            <a:pPr lvl="1"/>
            <a:r>
              <a:rPr lang="en-US" sz="3200" dirty="0"/>
              <a:t>Bean Lab</a:t>
            </a:r>
          </a:p>
          <a:p>
            <a:pPr lvl="2"/>
            <a:r>
              <a:rPr lang="en-US" sz="3000" dirty="0"/>
              <a:t>Dr. Heather Bean, Trenton Davis, Carrie Jenkins, Ava </a:t>
            </a:r>
            <a:r>
              <a:rPr lang="en-US" sz="3000" dirty="0" err="1"/>
              <a:t>Karanjia</a:t>
            </a:r>
            <a:r>
              <a:rPr lang="en-US" sz="3000" dirty="0"/>
              <a:t>, Diana Ramirez</a:t>
            </a:r>
          </a:p>
          <a:p>
            <a:pPr lvl="2"/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94930-B802-4C86-B06C-F8C1DBF0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" y="3979333"/>
            <a:ext cx="4783673" cy="2219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12B2E-0F49-4A98-A56C-85828C1BA0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64"/>
          <a:stretch/>
        </p:blipFill>
        <p:spPr>
          <a:xfrm>
            <a:off x="7144477" y="4131733"/>
            <a:ext cx="4632656" cy="1558926"/>
          </a:xfrm>
          <a:prstGeom prst="rect">
            <a:avLst/>
          </a:prstGeom>
        </p:spPr>
      </p:pic>
      <p:pic>
        <p:nvPicPr>
          <p:cNvPr id="1026" name="Picture 2" descr="ASU SOLUR (@ASU_SOLUR) | Twitter">
            <a:extLst>
              <a:ext uri="{FF2B5EF4-FFF2-40B4-BE49-F238E27FC236}">
                <a16:creationId xmlns:a16="http://schemas.microsoft.com/office/drawing/2014/main" id="{E0955352-B375-40BF-BE9C-8C5307F3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131733"/>
            <a:ext cx="1608312" cy="15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1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AD5-CB3C-4547-BA48-9B22498A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B737-6CC6-47F2-9886-10950C81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6736"/>
            <a:ext cx="10387584" cy="5029200"/>
          </a:xfrm>
        </p:spPr>
        <p:txBody>
          <a:bodyPr>
            <a:normAutofit/>
          </a:bodyPr>
          <a:lstStyle/>
          <a:p>
            <a:r>
              <a:rPr lang="en-US" dirty="0" err="1"/>
              <a:t>Lemfack</a:t>
            </a:r>
            <a:r>
              <a:rPr lang="en-US" dirty="0"/>
              <a:t>, M. C., </a:t>
            </a:r>
            <a:r>
              <a:rPr lang="en-US" dirty="0" err="1"/>
              <a:t>Ravella</a:t>
            </a:r>
            <a:r>
              <a:rPr lang="en-US" dirty="0"/>
              <a:t>, S. R., Lorenz, N., Kai, M., Jung, K., Schulz, S., &amp; </a:t>
            </a:r>
            <a:r>
              <a:rPr lang="en-US" dirty="0" err="1"/>
              <a:t>Piechulla</a:t>
            </a:r>
            <a:r>
              <a:rPr lang="en-US" dirty="0"/>
              <a:t>, B. (2016). Novel volatiles of skin-borne bacteria inhibit the growth of Gram-positive bacteria and affect quorum-sensing controlled phenotypes of Gram-negative bacteria. Systematic and Applied Microbiology, 39(8), 503-515. doi:10.1016/j.syapm.2016.08.008</a:t>
            </a:r>
          </a:p>
          <a:p>
            <a:r>
              <a:rPr lang="en-US" dirty="0"/>
              <a:t>Palmer, Robert. “Faculty of 1000 Evaluation for Biogeography of a Human Oral Microbiome at the Micron Scale.” </a:t>
            </a:r>
            <a:r>
              <a:rPr lang="en-US" i="1" dirty="0"/>
              <a:t>F1000 - Post-Publication Peer Review of the Biomedical Literature</a:t>
            </a:r>
            <a:r>
              <a:rPr lang="en-US" dirty="0"/>
              <a:t>, 2016, doi:10.3410/f.726102480.793514043.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A23FE7-B9F8-4316-84FD-6E1569659251}"/>
              </a:ext>
            </a:extLst>
          </p:cNvPr>
          <p:cNvSpPr txBox="1"/>
          <p:nvPr/>
        </p:nvSpPr>
        <p:spPr>
          <a:xfrm>
            <a:off x="405875" y="948267"/>
            <a:ext cx="2709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Tooth plaque microbiome – many microbes present</a:t>
            </a:r>
          </a:p>
          <a:p>
            <a:endParaRPr lang="en-US" sz="2800" dirty="0"/>
          </a:p>
          <a:p>
            <a:r>
              <a:rPr lang="en-US" sz="2800" dirty="0"/>
              <a:t>Welch et al.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7C2AB-FB54-4F25-ACD7-79BE2490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40" y="0"/>
            <a:ext cx="8399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74F2-1CF4-4B6D-B428-E86C4EE5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3" y="130925"/>
            <a:ext cx="9601200" cy="752302"/>
          </a:xfrm>
        </p:spPr>
        <p:txBody>
          <a:bodyPr/>
          <a:lstStyle/>
          <a:p>
            <a:r>
              <a:rPr lang="en-US" dirty="0">
                <a:latin typeface="+mn-lt"/>
              </a:rPr>
              <a:t>Goals &amp;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0DB3-7C17-483A-ADED-3C6299DD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1035171"/>
            <a:ext cx="11751734" cy="2080562"/>
          </a:xfrm>
        </p:spPr>
        <p:txBody>
          <a:bodyPr>
            <a:normAutofit/>
          </a:bodyPr>
          <a:lstStyle/>
          <a:p>
            <a:r>
              <a:rPr lang="en-US" sz="3200"/>
              <a:t>To determine the impact of Staphylococcus aureus (SA) volatilomes on Pseudomonas aeruginosa (PA) phenotypes</a:t>
            </a:r>
          </a:p>
          <a:p>
            <a:r>
              <a:rPr lang="en-US" sz="3200"/>
              <a:t>SA VOCs will have an impact on PA swimming, swarming, twitching motility, protease production, and antibiotic resistance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DB882-208C-4F83-A2F3-51CFAF7343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" y="2986713"/>
            <a:ext cx="4199467" cy="37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5B8D4-3E09-4752-98E7-9D1E548957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28267" y="3286092"/>
            <a:ext cx="5943600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2A5B-AEDB-4B54-BDB2-00193128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Volatilome</a:t>
            </a:r>
            <a:r>
              <a:rPr lang="en-US" dirty="0">
                <a:latin typeface="+mn-lt"/>
              </a:rPr>
              <a:t> Analysis Methods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C95790-F09D-4AE0-AA7F-8E1500E8F6E6}"/>
              </a:ext>
            </a:extLst>
          </p:cNvPr>
          <p:cNvGrpSpPr/>
          <p:nvPr/>
        </p:nvGrpSpPr>
        <p:grpSpPr>
          <a:xfrm>
            <a:off x="3522133" y="1828800"/>
            <a:ext cx="5147733" cy="4664075"/>
            <a:chOff x="2248206" y="3013801"/>
            <a:chExt cx="2780002" cy="26051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145156-BEE8-43F0-B6E5-BABB064CC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8206" y="3013801"/>
              <a:ext cx="2780002" cy="2605159"/>
            </a:xfrm>
            <a:prstGeom prst="rect">
              <a:avLst/>
            </a:prstGeom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180B0B10-98F7-4C36-8047-55D97340CBE4}"/>
                </a:ext>
              </a:extLst>
            </p:cNvPr>
            <p:cNvSpPr/>
            <p:nvPr/>
          </p:nvSpPr>
          <p:spPr>
            <a:xfrm>
              <a:off x="2909458" y="4077390"/>
              <a:ext cx="282633" cy="4779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E6A6B445-474A-4FF2-B5A2-45BC68F1D549}"/>
                </a:ext>
              </a:extLst>
            </p:cNvPr>
            <p:cNvSpPr/>
            <p:nvPr/>
          </p:nvSpPr>
          <p:spPr>
            <a:xfrm>
              <a:off x="3496891" y="4077390"/>
              <a:ext cx="282633" cy="4779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FC5FD6C-1E33-425B-BC62-53A59D264C13}"/>
                </a:ext>
              </a:extLst>
            </p:cNvPr>
            <p:cNvSpPr/>
            <p:nvPr/>
          </p:nvSpPr>
          <p:spPr>
            <a:xfrm>
              <a:off x="4078783" y="4077390"/>
              <a:ext cx="282633" cy="4779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EC1DB9-C0E1-4947-A355-217F2B2B8483}"/>
              </a:ext>
            </a:extLst>
          </p:cNvPr>
          <p:cNvSpPr txBox="1"/>
          <p:nvPr/>
        </p:nvSpPr>
        <p:spPr>
          <a:xfrm>
            <a:off x="389467" y="2540000"/>
            <a:ext cx="2578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Pre-grown SA Lawn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Day of PA phenotype inoculation</a:t>
            </a:r>
          </a:p>
        </p:txBody>
      </p:sp>
    </p:spTree>
    <p:extLst>
      <p:ext uri="{BB962C8B-B14F-4D97-AF65-F5344CB8AC3E}">
        <p14:creationId xmlns:p14="http://schemas.microsoft.com/office/powerpoint/2010/main" val="398315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3D33-A54A-4037-B229-548FD215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Swarming 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9F094-F740-4FB5-A9F6-44F6F5DC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2" y="965200"/>
            <a:ext cx="16304846" cy="5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10B9F-3F57-4442-8EE9-A85AA54C1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2" y="1422400"/>
            <a:ext cx="163048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A75528-E98D-4D3F-A3CE-5F2DA8B8B36F}"/>
              </a:ext>
            </a:extLst>
          </p:cNvPr>
          <p:cNvGrpSpPr/>
          <p:nvPr/>
        </p:nvGrpSpPr>
        <p:grpSpPr>
          <a:xfrm>
            <a:off x="3446462" y="1482637"/>
            <a:ext cx="5299075" cy="5188678"/>
            <a:chOff x="3346352" y="1463676"/>
            <a:chExt cx="5299075" cy="5188678"/>
          </a:xfrm>
        </p:grpSpPr>
        <p:pic>
          <p:nvPicPr>
            <p:cNvPr id="2049" name="Picture 23" descr="A picture containing indoor, table, cup, sitting&#10;&#10;Description automatically generated">
              <a:extLst>
                <a:ext uri="{FF2B5EF4-FFF2-40B4-BE49-F238E27FC236}">
                  <a16:creationId xmlns:a16="http://schemas.microsoft.com/office/drawing/2014/main" id="{D5870594-64B1-4D9B-971C-777E53EB4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2" t="14265" r="61227" b="47791"/>
            <a:stretch>
              <a:fillRect/>
            </a:stretch>
          </p:blipFill>
          <p:spPr bwMode="auto">
            <a:xfrm rot="5400000">
              <a:off x="3401551" y="1408477"/>
              <a:ext cx="5188678" cy="529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26D7D1-39EE-4788-BF5D-255F4AFB0D2D}"/>
                </a:ext>
              </a:extLst>
            </p:cNvPr>
            <p:cNvSpPr/>
            <p:nvPr/>
          </p:nvSpPr>
          <p:spPr>
            <a:xfrm>
              <a:off x="5679499" y="3119556"/>
              <a:ext cx="157104" cy="1329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F4A7E920-2943-4162-8510-C564274CEFB4}"/>
                </a:ext>
              </a:extLst>
            </p:cNvPr>
            <p:cNvSpPr/>
            <p:nvPr/>
          </p:nvSpPr>
          <p:spPr>
            <a:xfrm rot="9923060">
              <a:off x="5971396" y="3097168"/>
              <a:ext cx="267245" cy="1336838"/>
            </a:xfrm>
            <a:prstGeom prst="leftBracket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" name="Text Box 15">
              <a:extLst>
                <a:ext uri="{FF2B5EF4-FFF2-40B4-BE49-F238E27FC236}">
                  <a16:creationId xmlns:a16="http://schemas.microsoft.com/office/drawing/2014/main" id="{FF621734-73D4-4E1E-A554-73A303C1D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6603" y="2515662"/>
              <a:ext cx="808874" cy="30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Radius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9D1653-A631-4723-9795-494EB8A2963C}"/>
                </a:ext>
              </a:extLst>
            </p:cNvPr>
            <p:cNvSpPr txBox="1"/>
            <p:nvPr/>
          </p:nvSpPr>
          <p:spPr>
            <a:xfrm>
              <a:off x="5679499" y="5892800"/>
              <a:ext cx="965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PAO1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BF6951-1373-44FF-90B4-C76A3BD2CD87}"/>
                </a:ext>
              </a:extLst>
            </p:cNvPr>
            <p:cNvSpPr txBox="1"/>
            <p:nvPr/>
          </p:nvSpPr>
          <p:spPr>
            <a:xfrm>
              <a:off x="4688899" y="2637253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PA14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65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F598-6D8B-4203-A949-212E2FD8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Swarming Plate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4180F-A457-4BA6-B3E8-E2757CE96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0478" y="965200"/>
            <a:ext cx="8191043" cy="56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8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B8C7EB63-2BE6-48C6-BF54-385BBB8D5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95181"/>
              </p:ext>
            </p:extLst>
          </p:nvPr>
        </p:nvGraphicFramePr>
        <p:xfrm>
          <a:off x="558800" y="828285"/>
          <a:ext cx="11345333" cy="584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78530C2-8490-404E-B3F5-F14EC68EA471}"/>
              </a:ext>
            </a:extLst>
          </p:cNvPr>
          <p:cNvGrpSpPr/>
          <p:nvPr/>
        </p:nvGrpSpPr>
        <p:grpSpPr>
          <a:xfrm>
            <a:off x="4312238" y="1045507"/>
            <a:ext cx="1176889" cy="461665"/>
            <a:chOff x="1813560" y="2240896"/>
            <a:chExt cx="259080" cy="461665"/>
          </a:xfrm>
        </p:grpSpPr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08ED4F58-80A1-41E5-921E-A24826899998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ABF231-3376-412A-8DBF-EE5C68A30BFE}"/>
                </a:ext>
              </a:extLst>
            </p:cNvPr>
            <p:cNvSpPr txBox="1"/>
            <p:nvPr/>
          </p:nvSpPr>
          <p:spPr>
            <a:xfrm>
              <a:off x="1914413" y="2240896"/>
              <a:ext cx="133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110CAB-66AE-40CF-A7D6-02A6378F51AF}"/>
              </a:ext>
            </a:extLst>
          </p:cNvPr>
          <p:cNvGrpSpPr/>
          <p:nvPr/>
        </p:nvGrpSpPr>
        <p:grpSpPr>
          <a:xfrm>
            <a:off x="3251201" y="662138"/>
            <a:ext cx="2215686" cy="646331"/>
            <a:chOff x="1813560" y="2240895"/>
            <a:chExt cx="259080" cy="461665"/>
          </a:xfrm>
        </p:grpSpPr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88E8A737-B3B2-4428-AA20-FD2D4EB615E8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644DDD-2595-47C8-8116-88AE3B28C998}"/>
                </a:ext>
              </a:extLst>
            </p:cNvPr>
            <p:cNvSpPr txBox="1"/>
            <p:nvPr/>
          </p:nvSpPr>
          <p:spPr>
            <a:xfrm>
              <a:off x="1926234" y="2240895"/>
              <a:ext cx="133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DBA20B-798A-46B0-AEA1-8DFCE20C43B1}"/>
              </a:ext>
            </a:extLst>
          </p:cNvPr>
          <p:cNvSpPr txBox="1"/>
          <p:nvPr/>
        </p:nvSpPr>
        <p:spPr>
          <a:xfrm>
            <a:off x="3923010" y="60278"/>
            <a:ext cx="434598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Swarming 48 SA lawns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37F444-3F5A-4095-BB68-96F992BA5C35}"/>
              </a:ext>
            </a:extLst>
          </p:cNvPr>
          <p:cNvGrpSpPr/>
          <p:nvPr/>
        </p:nvGrpSpPr>
        <p:grpSpPr>
          <a:xfrm>
            <a:off x="9273705" y="2349373"/>
            <a:ext cx="1176889" cy="461665"/>
            <a:chOff x="1813560" y="2240896"/>
            <a:chExt cx="259080" cy="461665"/>
          </a:xfrm>
        </p:grpSpPr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733F1597-245C-4D39-9550-2746D134984A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7D6973-6B1C-49CD-885B-A854623BCF54}"/>
                </a:ext>
              </a:extLst>
            </p:cNvPr>
            <p:cNvSpPr txBox="1"/>
            <p:nvPr/>
          </p:nvSpPr>
          <p:spPr>
            <a:xfrm>
              <a:off x="1914413" y="2240896"/>
              <a:ext cx="133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4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3D33-A54A-4037-B229-548FD215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76200"/>
            <a:ext cx="7010401" cy="707571"/>
          </a:xfrm>
        </p:spPr>
        <p:txBody>
          <a:bodyPr/>
          <a:lstStyle/>
          <a:p>
            <a:r>
              <a:rPr lang="en-US" dirty="0">
                <a:latin typeface="+mn-lt"/>
              </a:rPr>
              <a:t>Antibiotic Disc measurement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912B57B-BF87-4D43-B637-02894026D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2" t="11587" r="5149" b="62381"/>
          <a:stretch/>
        </p:blipFill>
        <p:spPr bwMode="auto">
          <a:xfrm>
            <a:off x="2973891" y="936173"/>
            <a:ext cx="6244217" cy="56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ket 3">
            <a:extLst>
              <a:ext uri="{FF2B5EF4-FFF2-40B4-BE49-F238E27FC236}">
                <a16:creationId xmlns:a16="http://schemas.microsoft.com/office/drawing/2014/main" id="{99C58314-2EA7-44B2-A39E-A2F59DCC849C}"/>
              </a:ext>
            </a:extLst>
          </p:cNvPr>
          <p:cNvSpPr/>
          <p:nvPr/>
        </p:nvSpPr>
        <p:spPr>
          <a:xfrm>
            <a:off x="6825343" y="4397829"/>
            <a:ext cx="239486" cy="729342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D0F4FB0-54F6-4F47-87D1-4E78445AA396}"/>
              </a:ext>
            </a:extLst>
          </p:cNvPr>
          <p:cNvSpPr/>
          <p:nvPr/>
        </p:nvSpPr>
        <p:spPr>
          <a:xfrm>
            <a:off x="7064829" y="4865913"/>
            <a:ext cx="239486" cy="228600"/>
          </a:xfrm>
          <a:prstGeom prst="righ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C5A11-30A0-4123-9924-582CA17FAE13}"/>
              </a:ext>
            </a:extLst>
          </p:cNvPr>
          <p:cNvSpPr txBox="1"/>
          <p:nvPr/>
        </p:nvSpPr>
        <p:spPr>
          <a:xfrm>
            <a:off x="7304314" y="4780158"/>
            <a:ext cx="93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0.3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D426B-16FE-48F0-92C1-1806F006F559}"/>
              </a:ext>
            </a:extLst>
          </p:cNvPr>
          <p:cNvSpPr txBox="1"/>
          <p:nvPr/>
        </p:nvSpPr>
        <p:spPr>
          <a:xfrm>
            <a:off x="5769429" y="4431816"/>
            <a:ext cx="93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Radius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4EC21-FC25-4163-8549-D4242CBA34F1}"/>
              </a:ext>
            </a:extLst>
          </p:cNvPr>
          <p:cNvSpPr txBox="1"/>
          <p:nvPr/>
        </p:nvSpPr>
        <p:spPr>
          <a:xfrm>
            <a:off x="5113442" y="1264656"/>
            <a:ext cx="1439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PAO1 Lawn</a:t>
            </a:r>
          </a:p>
        </p:txBody>
      </p:sp>
    </p:spTree>
    <p:extLst>
      <p:ext uri="{BB962C8B-B14F-4D97-AF65-F5344CB8AC3E}">
        <p14:creationId xmlns:p14="http://schemas.microsoft.com/office/powerpoint/2010/main" val="40579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543464D-4084-48E0-8567-3217DF212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6915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AE92CFB-739E-4683-A612-6BBA0A670AFE}"/>
              </a:ext>
            </a:extLst>
          </p:cNvPr>
          <p:cNvGrpSpPr/>
          <p:nvPr/>
        </p:nvGrpSpPr>
        <p:grpSpPr>
          <a:xfrm>
            <a:off x="2775865" y="3031335"/>
            <a:ext cx="559525" cy="795330"/>
            <a:chOff x="1813560" y="2334445"/>
            <a:chExt cx="349135" cy="461665"/>
          </a:xfrm>
        </p:grpSpPr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8A22680E-3EC0-483B-9079-1CD0057B833C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7D9927-F32E-488B-81CA-87CD3AED0871}"/>
                </a:ext>
              </a:extLst>
            </p:cNvPr>
            <p:cNvSpPr txBox="1"/>
            <p:nvPr/>
          </p:nvSpPr>
          <p:spPr>
            <a:xfrm>
              <a:off x="1827415" y="2334445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0D0D1E-6817-4582-84EE-AAB01E931C8B}"/>
              </a:ext>
            </a:extLst>
          </p:cNvPr>
          <p:cNvGrpSpPr/>
          <p:nvPr/>
        </p:nvGrpSpPr>
        <p:grpSpPr>
          <a:xfrm>
            <a:off x="4101256" y="1192631"/>
            <a:ext cx="613953" cy="616875"/>
            <a:chOff x="1813560" y="2322224"/>
            <a:chExt cx="358674" cy="461665"/>
          </a:xfrm>
        </p:grpSpPr>
        <p:sp>
          <p:nvSpPr>
            <p:cNvPr id="9" name="Left Bracket 8">
              <a:extLst>
                <a:ext uri="{FF2B5EF4-FFF2-40B4-BE49-F238E27FC236}">
                  <a16:creationId xmlns:a16="http://schemas.microsoft.com/office/drawing/2014/main" id="{32872C66-A2BF-4420-BC3E-78C822A26357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12842C-27B8-4798-AE15-A8C926DA005A}"/>
                </a:ext>
              </a:extLst>
            </p:cNvPr>
            <p:cNvSpPr txBox="1"/>
            <p:nvPr/>
          </p:nvSpPr>
          <p:spPr>
            <a:xfrm>
              <a:off x="1836954" y="2322224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94E535-ECCD-49C4-961D-70CB52F1973C}"/>
              </a:ext>
            </a:extLst>
          </p:cNvPr>
          <p:cNvGrpSpPr/>
          <p:nvPr/>
        </p:nvGrpSpPr>
        <p:grpSpPr>
          <a:xfrm>
            <a:off x="4256131" y="1583706"/>
            <a:ext cx="304204" cy="539958"/>
            <a:chOff x="1755427" y="2250679"/>
            <a:chExt cx="335280" cy="461665"/>
          </a:xfrm>
        </p:grpSpPr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F2E53E66-3762-49D8-B8B4-34BDF117D570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8C5AA6-CC75-441E-873D-E5859B3B804C}"/>
                </a:ext>
              </a:extLst>
            </p:cNvPr>
            <p:cNvSpPr txBox="1"/>
            <p:nvPr/>
          </p:nvSpPr>
          <p:spPr>
            <a:xfrm>
              <a:off x="1755427" y="2250679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200A3E-EF06-4CC2-A66F-529F6AE3A749}"/>
              </a:ext>
            </a:extLst>
          </p:cNvPr>
          <p:cNvGrpSpPr/>
          <p:nvPr/>
        </p:nvGrpSpPr>
        <p:grpSpPr>
          <a:xfrm>
            <a:off x="9371429" y="866730"/>
            <a:ext cx="613953" cy="616875"/>
            <a:chOff x="1813560" y="2322224"/>
            <a:chExt cx="358674" cy="461665"/>
          </a:xfrm>
        </p:grpSpPr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7E995C80-98A5-4C23-882C-BCD8827FFD47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16145B-2D6B-4566-9567-01955CEE7F34}"/>
                </a:ext>
              </a:extLst>
            </p:cNvPr>
            <p:cNvSpPr txBox="1"/>
            <p:nvPr/>
          </p:nvSpPr>
          <p:spPr>
            <a:xfrm>
              <a:off x="1836954" y="2322224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C91C1-DA38-48EF-916A-EC4B4E21028B}"/>
              </a:ext>
            </a:extLst>
          </p:cNvPr>
          <p:cNvGrpSpPr/>
          <p:nvPr/>
        </p:nvGrpSpPr>
        <p:grpSpPr>
          <a:xfrm>
            <a:off x="9526304" y="1305500"/>
            <a:ext cx="304204" cy="539958"/>
            <a:chOff x="1755427" y="2250679"/>
            <a:chExt cx="335280" cy="461665"/>
          </a:xfrm>
        </p:grpSpPr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F0604F65-B05E-4434-A157-BEEFC827684B}"/>
                </a:ext>
              </a:extLst>
            </p:cNvPr>
            <p:cNvSpPr/>
            <p:nvPr/>
          </p:nvSpPr>
          <p:spPr>
            <a:xfrm rot="5400000">
              <a:off x="1869440" y="2499360"/>
              <a:ext cx="147320" cy="2590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B4E633-BBD2-4CC8-B92B-7EB59D7B15B6}"/>
                </a:ext>
              </a:extLst>
            </p:cNvPr>
            <p:cNvSpPr txBox="1"/>
            <p:nvPr/>
          </p:nvSpPr>
          <p:spPr>
            <a:xfrm>
              <a:off x="1755427" y="2250679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31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466</Words>
  <Application>Microsoft Office PowerPoint</Application>
  <PresentationFormat>Widescreen</PresentationFormat>
  <Paragraphs>93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Goals &amp; Hypotheses</vt:lpstr>
      <vt:lpstr>Volatilome Analysis Methods</vt:lpstr>
      <vt:lpstr>Swarming Methods</vt:lpstr>
      <vt:lpstr>Swarming Plate Results</vt:lpstr>
      <vt:lpstr>PowerPoint Presentation</vt:lpstr>
      <vt:lpstr>Antibiotic Disc measurement</vt:lpstr>
      <vt:lpstr>PowerPoint Presentation</vt:lpstr>
      <vt:lpstr>Summary of Results</vt:lpstr>
      <vt:lpstr>Conclusions</vt:lpstr>
      <vt:lpstr>Future Directions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Lopez</dc:creator>
  <cp:lastModifiedBy>Brianna Lopez</cp:lastModifiedBy>
  <cp:revision>25</cp:revision>
  <dcterms:created xsi:type="dcterms:W3CDTF">2020-04-01T19:10:32Z</dcterms:created>
  <dcterms:modified xsi:type="dcterms:W3CDTF">2020-04-03T23:19:25Z</dcterms:modified>
</cp:coreProperties>
</file>